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8" r:id="rId1"/>
  </p:sldMasterIdLst>
  <p:notesMasterIdLst>
    <p:notesMasterId r:id="rId51"/>
  </p:notesMasterIdLst>
  <p:sldIdLst>
    <p:sldId id="457" r:id="rId2"/>
    <p:sldId id="649" r:id="rId3"/>
    <p:sldId id="536" r:id="rId4"/>
    <p:sldId id="537" r:id="rId5"/>
    <p:sldId id="538" r:id="rId6"/>
    <p:sldId id="610" r:id="rId7"/>
    <p:sldId id="611" r:id="rId8"/>
    <p:sldId id="612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580" r:id="rId19"/>
    <p:sldId id="579" r:id="rId20"/>
    <p:sldId id="581" r:id="rId21"/>
    <p:sldId id="622" r:id="rId22"/>
    <p:sldId id="623" r:id="rId23"/>
    <p:sldId id="624" r:id="rId24"/>
    <p:sldId id="625" r:id="rId25"/>
    <p:sldId id="626" r:id="rId26"/>
    <p:sldId id="627" r:id="rId27"/>
    <p:sldId id="628" r:id="rId28"/>
    <p:sldId id="629" r:id="rId29"/>
    <p:sldId id="630" r:id="rId30"/>
    <p:sldId id="631" r:id="rId31"/>
    <p:sldId id="632" r:id="rId32"/>
    <p:sldId id="633" r:id="rId33"/>
    <p:sldId id="634" r:id="rId34"/>
    <p:sldId id="642" r:id="rId35"/>
    <p:sldId id="635" r:id="rId36"/>
    <p:sldId id="636" r:id="rId37"/>
    <p:sldId id="637" r:id="rId38"/>
    <p:sldId id="638" r:id="rId39"/>
    <p:sldId id="639" r:id="rId40"/>
    <p:sldId id="640" r:id="rId41"/>
    <p:sldId id="641" r:id="rId42"/>
    <p:sldId id="643" r:id="rId43"/>
    <p:sldId id="644" r:id="rId44"/>
    <p:sldId id="645" r:id="rId45"/>
    <p:sldId id="646" r:id="rId46"/>
    <p:sldId id="647" r:id="rId47"/>
    <p:sldId id="608" r:id="rId48"/>
    <p:sldId id="609" r:id="rId49"/>
    <p:sldId id="648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6" autoAdjust="0"/>
    <p:restoredTop sz="73282" autoAdjust="0"/>
  </p:normalViewPr>
  <p:slideViewPr>
    <p:cSldViewPr>
      <p:cViewPr varScale="1">
        <p:scale>
          <a:sx n="72" d="100"/>
          <a:sy n="72" d="100"/>
        </p:scale>
        <p:origin x="-7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8E8A444-0F7E-413B-A9E6-274C22ECA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</a:t>
            </a:r>
            <a:r>
              <a:rPr lang="en-US" baseline="0" smtClean="0"/>
              <a:t> module is intended to cover special procedures for audio recordings that differ from books. We’ve already covered thoroughly how to describe a book. We won’t go over all that again, exept to note when you do the same thing for an audio recording.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From now on, as I show slides of RDA, please feel free to go ahead and look yourself in the Toolkit.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F3D879D-1951-4282-8FE6-8BCC6C99EA8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module only covers</a:t>
            </a:r>
            <a:r>
              <a:rPr lang="en-US" baseline="0" smtClean="0"/>
              <a:t> monographs.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Title screen is the preferred</a:t>
            </a:r>
            <a:r>
              <a:rPr lang="en-US" baseline="0" smtClean="0"/>
              <a:t> source. Alternatively you may use a label on the disc. If the label does not include the information you need, you can go to another source forming part of the resource itself, e.g., the container.</a:t>
            </a:r>
          </a:p>
          <a:p>
            <a:endParaRPr lang="en-US" baseline="0" smtClean="0"/>
          </a:p>
          <a:p>
            <a:r>
              <a:rPr lang="en-US" baseline="0" smtClean="0"/>
              <a:t>NOTE: </a:t>
            </a:r>
            <a:r>
              <a:rPr lang="en-US" b="1" baseline="0" smtClean="0"/>
              <a:t>Title frames can come from either the beginning or the end of the resource, or both.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42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18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this one is a complation</a:t>
            </a:r>
            <a:r>
              <a:rPr lang="en-US" baseline="0" smtClean="0"/>
              <a:t>, more than one film on the disc.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OK, now we</a:t>
            </a:r>
            <a:r>
              <a:rPr lang="en-US" baseline="0" smtClean="0"/>
              <a:t> have all our evidence out.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8A444-0F7E-413B-A9E6-274C22ECA5F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8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6860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B599-7F7B-42BE-81B9-48758CD79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BD48-C5D8-4E8B-8815-B796B3C9D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3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9833E-1A9E-4FCA-B71D-8E632A89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286-E59E-4644-AB15-428BC9798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70DC-91BA-45D3-B323-FF9173B11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29A31-E501-417D-99EE-1D62ECD26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CAE83-7AE8-42CC-B48C-4B0D0EDA8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9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4969-DC8F-466D-A607-E57D64B6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F20C-4039-48E1-9B32-40BE48282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3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3274-1753-4FC1-90D1-CF0F82F10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2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6348B-97C9-40D3-892D-1E9B3EA3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8A97726-BC4A-44E0-9BDB-AD3C51C83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4" descr="RDAlogo_rgb.g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89663"/>
            <a:ext cx="2133600" cy="5921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sz="3600" b="1" smtClean="0"/>
              <a:t>Module 13</a:t>
            </a:r>
            <a:br>
              <a:rPr lang="en-US" sz="3600" b="1" smtClean="0"/>
            </a:br>
            <a:r>
              <a:rPr lang="en-US" sz="3600" b="1" smtClean="0"/>
              <a:t>Describing Moving Image Resources</a:t>
            </a:r>
            <a:br>
              <a:rPr lang="en-US" sz="3600" b="1" smtClean="0"/>
            </a:br>
            <a:endParaRPr lang="en-US" sz="240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77000" cy="2895600"/>
          </a:xfrm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</a:rPr>
              <a:t>RDA Training</a:t>
            </a:r>
            <a:br>
              <a:rPr lang="en-US" sz="2800" b="1">
                <a:solidFill>
                  <a:schemeClr val="tx1"/>
                </a:solidFill>
              </a:rPr>
            </a:br>
            <a:r>
              <a:rPr lang="en-US" sz="2800" b="1">
                <a:solidFill>
                  <a:schemeClr val="tx1"/>
                </a:solidFill>
              </a:rPr>
              <a:t>University of Nevada, </a:t>
            </a:r>
            <a:r>
              <a:rPr lang="en-US" sz="2800" b="1" smtClean="0">
                <a:solidFill>
                  <a:schemeClr val="tx1"/>
                </a:solidFill>
              </a:rPr>
              <a:t>Las Vegas</a:t>
            </a:r>
            <a:endParaRPr lang="en-US" sz="2800" b="1">
              <a:solidFill>
                <a:schemeClr val="tx1"/>
              </a:solidFill>
            </a:endParaRPr>
          </a:p>
          <a:p>
            <a:r>
              <a:rPr lang="en-US" sz="2800" b="1" smtClean="0">
                <a:solidFill>
                  <a:schemeClr val="tx1"/>
                </a:solidFill>
              </a:rPr>
              <a:t>May 2013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2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8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3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41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4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4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5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6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1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1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4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9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3.5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12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4485"/>
            <a:ext cx="4831118" cy="50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Kubrik: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1" y="1538286"/>
            <a:ext cx="3226769" cy="455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78" y="1524000"/>
            <a:ext cx="3221300" cy="4557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1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Please log in to RDA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Please </a:t>
            </a:r>
            <a:r>
              <a:rPr lang="en-US" smtClean="0"/>
              <a:t>feel free to sign up later for a month’s free access so you can practice (see handout)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33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Preferred source</a:t>
            </a:r>
            <a:br>
              <a:rPr lang="en-US" smtClean="0"/>
            </a:br>
            <a:r>
              <a:rPr lang="en-US" smtClean="0"/>
              <a:t>Title frames side 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Content Placeholder 9" descr="M:\catshare\Maxwell\temple-800px\800px_Screen Shot 2012-10-29 at 9.48.33 AM.pn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2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8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3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Content Placeholder 6" descr="M:\catshare\Maxwell\temple-800px\800px_Screen Shot 2012-10-29 at 9.49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1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49.5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3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0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1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1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 of Issuance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monograph?</a:t>
            </a:r>
          </a:p>
          <a:p>
            <a:pPr lvl="1"/>
            <a:r>
              <a:rPr lang="en-US" smtClean="0"/>
              <a:t>Single DVD</a:t>
            </a:r>
          </a:p>
          <a:p>
            <a:pPr lvl="1"/>
            <a:r>
              <a:rPr lang="en-US" smtClean="0"/>
              <a:t>Streaming video file</a:t>
            </a:r>
          </a:p>
          <a:p>
            <a:r>
              <a:rPr lang="en-US" smtClean="0"/>
              <a:t>Multipart monograph?</a:t>
            </a:r>
          </a:p>
          <a:p>
            <a:pPr lvl="1"/>
            <a:r>
              <a:rPr lang="en-US" smtClean="0"/>
              <a:t>A film on two discs</a:t>
            </a:r>
          </a:p>
          <a:p>
            <a:r>
              <a:rPr lang="en-US" smtClean="0"/>
              <a:t>Serial?</a:t>
            </a:r>
          </a:p>
          <a:p>
            <a:r>
              <a:rPr lang="en-US" smtClean="0"/>
              <a:t>Integrating resource?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0.2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2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4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6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1.27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5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(collective title)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6.1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1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1)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4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</a:t>
            </a:r>
            <a:r>
              <a:rPr lang="en-US"/>
              <a:t>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2)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7.3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03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4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9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08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5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8.15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Basis for Identification</a:t>
            </a:r>
            <a:br>
              <a:rPr lang="en-US" smtClean="0"/>
            </a:br>
            <a:r>
              <a:rPr lang="en-US" smtClean="0"/>
              <a:t>RDA 2.1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Single unit monograph</a:t>
            </a:r>
          </a:p>
          <a:p>
            <a:pPr lvl="1"/>
            <a:r>
              <a:rPr lang="en-US" smtClean="0"/>
              <a:t>The item itself</a:t>
            </a:r>
          </a:p>
          <a:p>
            <a:r>
              <a:rPr lang="en-US" smtClean="0"/>
              <a:t>Multipart monograph</a:t>
            </a:r>
          </a:p>
          <a:p>
            <a:pPr lvl="1"/>
            <a:r>
              <a:rPr lang="en-US" smtClean="0"/>
              <a:t>The first unit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3)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2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9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3)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9.59.46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4)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0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3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4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4)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3.49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8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Temple: Preferred source</a:t>
            </a:r>
            <a:br>
              <a:rPr lang="en-US"/>
            </a:br>
            <a:r>
              <a:rPr lang="en-US"/>
              <a:t>Title frames side 2 (film </a:t>
            </a:r>
            <a:r>
              <a:rPr lang="en-US" smtClean="0"/>
              <a:t>5)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Content Placeholder 5" descr="M:\catshare\Maxwell\temple-800px\800px_Screen Shot 2012-10-29 at 10.06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63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Temple: </a:t>
            </a:r>
            <a:br>
              <a:rPr lang="en-US" smtClean="0"/>
            </a:br>
            <a:r>
              <a:rPr lang="en-US" smtClean="0"/>
              <a:t>Alternative preferred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2125"/>
            <a:ext cx="3819525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85937"/>
            <a:ext cx="370522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7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Temple: other source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9" y="1095375"/>
            <a:ext cx="3577931" cy="5033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47" y="1095376"/>
            <a:ext cx="3511853" cy="50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>This Presentation is available at</a:t>
            </a:r>
            <a:br>
              <a:rPr lang="en-US" smtClean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620000" cy="4495799"/>
          </a:xfrm>
        </p:spPr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 algn="ctr">
              <a:buNone/>
            </a:pPr>
            <a:r>
              <a:rPr lang="en-US" smtClean="0"/>
              <a:t>http</a:t>
            </a:r>
            <a:r>
              <a:rPr lang="en-US"/>
              <a:t>://net.lib.byu.edu/~</a:t>
            </a:r>
            <a:r>
              <a:rPr lang="en-US" smtClean="0"/>
              <a:t>catalog/people/rlm/RDALV201305/index.htm</a:t>
            </a:r>
            <a:endParaRPr lang="en-US" smtClean="0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mtClean="0"/>
              <a:t>For further information </a:t>
            </a:r>
          </a:p>
          <a:p>
            <a:pPr marL="0" indent="0" algn="ctr">
              <a:buNone/>
            </a:pPr>
            <a:r>
              <a:rPr lang="en-US" smtClean="0"/>
              <a:t>contact Robert L. Maxwell</a:t>
            </a:r>
          </a:p>
          <a:p>
            <a:pPr marL="0" indent="0" algn="ctr">
              <a:buNone/>
            </a:pPr>
            <a:r>
              <a:rPr lang="en-US" smtClean="0"/>
              <a:t>robert_maxwell@byu.edu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94486-D201-49C5-8E7E-D1598C506A7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Preferred Source of Information</a:t>
            </a:r>
            <a:br>
              <a:rPr lang="en-US" smtClean="0"/>
            </a:br>
            <a:r>
              <a:rPr lang="en-US" smtClean="0"/>
              <a:t>RDA 2.2.2.3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Choose, in the part chosen as the basis for identification, </a:t>
            </a:r>
            <a:r>
              <a:rPr lang="en-US" sz="2400" i="1" smtClean="0"/>
              <a:t>either</a:t>
            </a:r>
            <a:endParaRPr lang="en-US" sz="2400" smtClean="0"/>
          </a:p>
          <a:p>
            <a:pPr lvl="1"/>
            <a:r>
              <a:rPr lang="en-US" sz="2000" smtClean="0"/>
              <a:t>the title screen(s) or frame(s)</a:t>
            </a:r>
          </a:p>
          <a:p>
            <a:pPr marL="457200" lvl="1" indent="0">
              <a:buNone/>
            </a:pPr>
            <a:r>
              <a:rPr lang="en-US" sz="2000" i="1" smtClean="0"/>
              <a:t>alternative</a:t>
            </a:r>
          </a:p>
          <a:p>
            <a:pPr lvl="1"/>
            <a:r>
              <a:rPr lang="en-US" sz="2000" smtClean="0"/>
              <a:t>a label bearing a title that is permanently printed on or affixed to the resource</a:t>
            </a:r>
          </a:p>
          <a:p>
            <a:pPr marL="457200" lvl="1" indent="0">
              <a:buNone/>
            </a:pPr>
            <a:r>
              <a:rPr lang="en-US" sz="2000" i="1" smtClean="0"/>
              <a:t>or</a:t>
            </a:r>
          </a:p>
          <a:p>
            <a:pPr lvl="1"/>
            <a:r>
              <a:rPr lang="en-US" sz="2000" smtClean="0"/>
              <a:t>embedded metadata in textual form</a:t>
            </a:r>
          </a:p>
          <a:p>
            <a:pPr marL="457200" lvl="1" indent="0">
              <a:buNone/>
            </a:pPr>
            <a:r>
              <a:rPr lang="en-US" sz="2000" smtClean="0"/>
              <a:t>If none of these is available, use</a:t>
            </a:r>
          </a:p>
          <a:p>
            <a:pPr lvl="1"/>
            <a:r>
              <a:rPr lang="en-US" sz="2000" smtClean="0"/>
              <a:t>another source forming part of the resource itself, preferring a source where the information is formally presented</a:t>
            </a:r>
            <a:endParaRPr lang="en-US" sz="24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31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1.5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03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Kubrik: Preferred source</a:t>
            </a:r>
            <a:br>
              <a:rPr lang="en-US"/>
            </a:br>
            <a:r>
              <a:rPr lang="en-US"/>
              <a:t>Title frames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13. Describing Motion Picture Resources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26E286-E59E-4644-AB15-428BC9798D9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Content Placeholder 5" descr="M:\catshare\Maxwell\kubrick-800px\800px_Screen Shot 2012-10-29 at 9.42.12 AM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1600200"/>
            <a:ext cx="724154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5623</TotalTime>
  <Words>889</Words>
  <Application>Microsoft Office PowerPoint</Application>
  <PresentationFormat>On-screen Show (4:3)</PresentationFormat>
  <Paragraphs>191</Paragraphs>
  <Slides>49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Module 13 Describing Moving Image Resources </vt:lpstr>
      <vt:lpstr>Please log in to RDA</vt:lpstr>
      <vt:lpstr>Mode of Issuance</vt:lpstr>
      <vt:lpstr>Basis for Identification RDA 2.1</vt:lpstr>
      <vt:lpstr>Preferred Source of Information RDA 2.2.2.3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Preferred source Title frames</vt:lpstr>
      <vt:lpstr>Kubrik:  Alternative preferred source</vt:lpstr>
      <vt:lpstr>Kubrik: other source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1</vt:lpstr>
      <vt:lpstr>Temple: Preferred source Title frames side 2 (collective title)</vt:lpstr>
      <vt:lpstr>Temple: Preferred source Title frames side 2 (film 1)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2)</vt:lpstr>
      <vt:lpstr>Temple: Preferred source Title frames side 2 (film 3)</vt:lpstr>
      <vt:lpstr>Temple: Preferred source Title frames side 2 (film 3)</vt:lpstr>
      <vt:lpstr>Temple: Preferred source Title frames side 2 (film 3)</vt:lpstr>
      <vt:lpstr>Temple: Preferred source Title frames side 2 (film 4)</vt:lpstr>
      <vt:lpstr>Temple: Preferred source Title frames side 2 (film 4)</vt:lpstr>
      <vt:lpstr>Temple: Preferred source Title frames side 2 (film 4)</vt:lpstr>
      <vt:lpstr>Temple: Preferred source Title frames side 2 (film 5)</vt:lpstr>
      <vt:lpstr>Temple:  Alternative preferred source</vt:lpstr>
      <vt:lpstr>Temple: other source</vt:lpstr>
      <vt:lpstr>  This Presentation is available at </vt:lpstr>
    </vt:vector>
  </TitlesOfParts>
  <Company>St Charles City-County Library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Library</dc:creator>
  <cp:lastModifiedBy>rlm3</cp:lastModifiedBy>
  <cp:revision>430</cp:revision>
  <dcterms:created xsi:type="dcterms:W3CDTF">2009-02-12T16:45:06Z</dcterms:created>
  <dcterms:modified xsi:type="dcterms:W3CDTF">2013-05-14T21:42:58Z</dcterms:modified>
</cp:coreProperties>
</file>